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71" r:id="rId4"/>
    <p:sldId id="257" r:id="rId5"/>
    <p:sldId id="258" r:id="rId6"/>
    <p:sldId id="259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548" autoAdjust="0"/>
  </p:normalViewPr>
  <p:slideViewPr>
    <p:cSldViewPr snapToGrid="0" snapToObjects="1">
      <p:cViewPr>
        <p:scale>
          <a:sx n="75" d="100"/>
          <a:sy n="75" d="100"/>
        </p:scale>
        <p:origin x="736" y="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school.com/science/biology_place/biocoach/cellresp/review5a.html?blah=&amp;step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school.com/science/biology_place/biocoach/cellresp/review5b.html?blah=&amp;step=3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0z8hrRXQuH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00jbG_cfGuQ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o5XndJaz-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4Eo7JtRA7l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YClCHVT00M" TargetMode="External"/><Relationship Id="rId3" Type="http://schemas.openxmlformats.org/officeDocument/2006/relationships/hyperlink" Target="https://www.youtube.com/watch?v=YbdkbCU20_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2.4: Cells and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will need a pencil and your notes sheet.  This will be provided for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550992"/>
            <a:ext cx="7408333" cy="3450696"/>
          </a:xfrm>
        </p:spPr>
        <p:txBody>
          <a:bodyPr/>
          <a:lstStyle/>
          <a:p>
            <a:r>
              <a:rPr lang="en-US" dirty="0"/>
              <a:t>If oxygen </a:t>
            </a:r>
            <a:r>
              <a:rPr lang="en-US" dirty="0" smtClean="0"/>
              <a:t>(or not enough)  </a:t>
            </a:r>
            <a:r>
              <a:rPr lang="en-US" dirty="0"/>
              <a:t>is not </a:t>
            </a:r>
            <a:r>
              <a:rPr lang="en-US" dirty="0" smtClean="0"/>
              <a:t>available, </a:t>
            </a:r>
            <a:r>
              <a:rPr lang="en-US" dirty="0"/>
              <a:t>cells will go through glycolysis but will not be able to go through respiration</a:t>
            </a:r>
            <a:r>
              <a:rPr lang="en-US" dirty="0" smtClean="0"/>
              <a:t>.</a:t>
            </a:r>
          </a:p>
          <a:p>
            <a:r>
              <a:rPr lang="en-US" dirty="0"/>
              <a:t>L</a:t>
            </a:r>
            <a:r>
              <a:rPr lang="en-US" dirty="0" smtClean="0"/>
              <a:t>actic </a:t>
            </a:r>
            <a:r>
              <a:rPr lang="en-US" dirty="0" smtClean="0"/>
              <a:t>acid will be created along with 2 ATP.</a:t>
            </a:r>
          </a:p>
          <a:p>
            <a:r>
              <a:rPr lang="en-US" dirty="0" smtClean="0"/>
              <a:t>Occurs in muscle (during exercise), bacteria and fungi that help produce cheese, yogurt and sour cream.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Lactic Acid Fermentation</a:t>
            </a:r>
            <a:endParaRPr lang="en-US" dirty="0"/>
          </a:p>
        </p:txBody>
      </p:sp>
      <p:pic>
        <p:nvPicPr>
          <p:cNvPr id="6" name="Picture 5" descr="Screen Shot 2016-03-04 at 1.01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08" y="0"/>
            <a:ext cx="3496592" cy="3533988"/>
          </a:xfrm>
          <a:prstGeom prst="rect">
            <a:avLst/>
          </a:prstGeom>
        </p:spPr>
      </p:pic>
      <p:pic>
        <p:nvPicPr>
          <p:cNvPr id="7" name="Picture 6" descr="Screen Shot 2016-03-04 at 1.06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954"/>
            <a:ext cx="6019800" cy="4445000"/>
          </a:xfrm>
          <a:prstGeom prst="rect">
            <a:avLst/>
          </a:prstGeom>
        </p:spPr>
      </p:pic>
      <p:pic>
        <p:nvPicPr>
          <p:cNvPr id="8" name="Picture 7" descr="Screen Shot 2016-03-04 at 1.13.1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" y="-17457"/>
            <a:ext cx="38227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bacteria and yeast create ATP (2) through alcoholic fermentation.</a:t>
            </a:r>
          </a:p>
          <a:p>
            <a:pPr lvl="1"/>
            <a:r>
              <a:rPr lang="en-US" dirty="0" smtClean="0"/>
              <a:t>Still does not require oxygen.</a:t>
            </a:r>
          </a:p>
          <a:p>
            <a:r>
              <a:rPr lang="en-US" dirty="0" smtClean="0"/>
              <a:t>Creates 2 ATP, CO</a:t>
            </a:r>
            <a:r>
              <a:rPr lang="en-US" baseline="-25000" dirty="0" smtClean="0"/>
              <a:t>2</a:t>
            </a:r>
            <a:r>
              <a:rPr lang="en-US" dirty="0" smtClean="0"/>
              <a:t> and ethanol (alcohol), not lactic acid</a:t>
            </a:r>
          </a:p>
          <a:p>
            <a:r>
              <a:rPr lang="en-US" dirty="0" smtClean="0"/>
              <a:t>Many uses 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Bread making</a:t>
            </a:r>
            <a:endParaRPr lang="en-US" dirty="0" smtClean="0"/>
          </a:p>
          <a:p>
            <a:pPr lvl="1"/>
            <a:r>
              <a:rPr lang="en-US" dirty="0" smtClean="0"/>
              <a:t>Brewers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Alcoholic Fermentation</a:t>
            </a:r>
            <a:endParaRPr lang="en-US" dirty="0"/>
          </a:p>
        </p:txBody>
      </p:sp>
      <p:pic>
        <p:nvPicPr>
          <p:cNvPr id="5" name="Picture 4" descr="Screen Shot 2016-03-04 at 1.16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98124"/>
            <a:ext cx="7408333" cy="39887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Fermentation and cellular respiration both use what process to start?</a:t>
            </a:r>
          </a:p>
          <a:p>
            <a:pPr lvl="1"/>
            <a:r>
              <a:rPr lang="en-US" dirty="0" smtClean="0"/>
              <a:t>Glycolysis</a:t>
            </a:r>
          </a:p>
          <a:p>
            <a:r>
              <a:rPr lang="en-US" dirty="0" smtClean="0"/>
              <a:t>Which process creates the most energy (ATP)?</a:t>
            </a:r>
          </a:p>
          <a:p>
            <a:pPr lvl="1"/>
            <a:r>
              <a:rPr lang="en-US" dirty="0" smtClean="0"/>
              <a:t>Cellular Respiration</a:t>
            </a:r>
          </a:p>
          <a:p>
            <a:r>
              <a:rPr lang="en-US" dirty="0" smtClean="0"/>
              <a:t>Glycolysis and both types of fermentation are considered anaerobic.  Why?</a:t>
            </a:r>
          </a:p>
          <a:p>
            <a:pPr lvl="1"/>
            <a:r>
              <a:rPr lang="en-US" dirty="0" smtClean="0"/>
              <a:t>They do not use oxygen.</a:t>
            </a:r>
          </a:p>
          <a:p>
            <a:r>
              <a:rPr lang="en-US" dirty="0" smtClean="0"/>
              <a:t>What are the two types of fermentation?</a:t>
            </a:r>
          </a:p>
          <a:p>
            <a:pPr lvl="1"/>
            <a:r>
              <a:rPr lang="en-US" dirty="0" smtClean="0"/>
              <a:t>Lactic acid fermentation and alcohol fermentation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792" y="1940462"/>
            <a:ext cx="4554541" cy="4666607"/>
          </a:xfrm>
        </p:spPr>
        <p:txBody>
          <a:bodyPr>
            <a:normAutofit/>
          </a:bodyPr>
          <a:lstStyle/>
          <a:p>
            <a:r>
              <a:rPr lang="en-US" dirty="0" smtClean="0"/>
              <a:t>Plants and some unicellular organisms obtain energy from light.</a:t>
            </a:r>
          </a:p>
          <a:p>
            <a:r>
              <a:rPr lang="en-US" dirty="0" smtClean="0"/>
              <a:t>Photosynthesis is a series of chemical reactions that convert light energy, water and carbon dioxide into the food-energy molecule glucose and the waste product oxygen.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873" y="1920770"/>
            <a:ext cx="4476127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2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99152"/>
            <a:ext cx="7408333" cy="3450696"/>
          </a:xfrm>
        </p:spPr>
        <p:txBody>
          <a:bodyPr/>
          <a:lstStyle/>
          <a:p>
            <a:r>
              <a:rPr lang="en-US" dirty="0" smtClean="0"/>
              <a:t>Pigments such as chlorophyll absorb light energy.  </a:t>
            </a:r>
          </a:p>
          <a:p>
            <a:pPr lvl="1"/>
            <a:r>
              <a:rPr lang="en-US" dirty="0" smtClean="0"/>
              <a:t>Absorbs all colors except green (reflected back/what we see).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and Pigments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0638"/>
            <a:ext cx="5182115" cy="3636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114" y="2896114"/>
            <a:ext cx="3961885" cy="39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038197"/>
          </a:xfrm>
        </p:spPr>
        <p:txBody>
          <a:bodyPr/>
          <a:lstStyle/>
          <a:p>
            <a:r>
              <a:rPr lang="en-US" dirty="0" smtClean="0"/>
              <a:t>Chlorophyll absorbs light in chloroplasts.</a:t>
            </a:r>
          </a:p>
          <a:p>
            <a:r>
              <a:rPr lang="en-US" dirty="0" smtClean="0"/>
              <a:t>Chloroplasts convert the light energy to chemical energy and then to food.</a:t>
            </a:r>
          </a:p>
          <a:p>
            <a:r>
              <a:rPr lang="en-US" dirty="0" smtClean="0"/>
              <a:t>Raw Materials (reactants)</a:t>
            </a:r>
          </a:p>
          <a:p>
            <a:pPr lvl="1"/>
            <a:r>
              <a:rPr lang="en-US" dirty="0" smtClean="0"/>
              <a:t>Water 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</a:p>
          <a:p>
            <a:pPr lvl="1"/>
            <a:r>
              <a:rPr lang="en-US" dirty="0" smtClean="0"/>
              <a:t>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Glucose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Oxygen (O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Reactions in Chloroplasts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57775"/>
          </a:xfrm>
        </p:spPr>
        <p:txBody>
          <a:bodyPr>
            <a:normAutofit/>
          </a:bodyPr>
          <a:lstStyle/>
          <a:p>
            <a:r>
              <a:rPr lang="en-US" dirty="0" smtClean="0"/>
              <a:t>The number of atoms that the formula starts with needs to be the same as it ends with.</a:t>
            </a:r>
          </a:p>
          <a:p>
            <a:r>
              <a:rPr lang="en-US" dirty="0" smtClean="0"/>
              <a:t>The formula needs to be balanced.</a:t>
            </a:r>
          </a:p>
          <a:p>
            <a:r>
              <a:rPr lang="en-US" dirty="0" smtClean="0"/>
              <a:t>Reactants are what you start with.</a:t>
            </a:r>
          </a:p>
          <a:p>
            <a:r>
              <a:rPr lang="en-US" dirty="0" smtClean="0"/>
              <a:t>Products are what is made when the process is done.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ym typeface="Wingdings"/>
              </a:rPr>
              <a:t> indicates a change is made. </a:t>
            </a:r>
          </a:p>
          <a:p>
            <a:pPr lvl="1"/>
            <a:r>
              <a:rPr lang="en-US" dirty="0" smtClean="0">
                <a:sym typeface="Wingdings"/>
              </a:rPr>
              <a:t> If there is something written over the arrow, it is neither a reactant or product but something needed for the change.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Formulas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 uses carbon dioxide that is released during cellular respiration to make food energy and release oxygen.</a:t>
            </a:r>
          </a:p>
          <a:p>
            <a:r>
              <a:rPr lang="en-US" dirty="0" smtClean="0"/>
              <a:t>When an organism eats plant material, it takes in food energy.  An organism’s cells use oxygen released during photosynthesis.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Photosynthesis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you breathe?</a:t>
            </a:r>
          </a:p>
          <a:p>
            <a:pPr lvl="1"/>
            <a:r>
              <a:rPr lang="en-US" dirty="0" smtClean="0"/>
              <a:t>Air (containing O</a:t>
            </a:r>
            <a:r>
              <a:rPr lang="en-US" baseline="-25000" dirty="0" smtClean="0"/>
              <a:t>2</a:t>
            </a:r>
            <a:r>
              <a:rPr lang="en-US" dirty="0" smtClean="0"/>
              <a:t> moves into the lungs</a:t>
            </a:r>
            <a:r>
              <a:rPr lang="en-US" dirty="0"/>
              <a:t> </a:t>
            </a:r>
            <a:r>
              <a:rPr lang="en-US" dirty="0" smtClean="0"/>
              <a:t>and air (containing CO</a:t>
            </a:r>
            <a:r>
              <a:rPr lang="en-US" baseline="-25000" dirty="0" smtClean="0"/>
              <a:t>2</a:t>
            </a:r>
            <a:r>
              <a:rPr lang="en-US" dirty="0" smtClean="0"/>
              <a:t> ) moves out of the lungs.</a:t>
            </a:r>
          </a:p>
          <a:p>
            <a:r>
              <a:rPr lang="en-US" dirty="0" smtClean="0"/>
              <a:t>Do cells breathe?	</a:t>
            </a:r>
          </a:p>
          <a:p>
            <a:pPr lvl="1"/>
            <a:r>
              <a:rPr lang="en-US" dirty="0" smtClean="0"/>
              <a:t>Cells do not have lungs and cannot breathe.  However, O</a:t>
            </a:r>
            <a:r>
              <a:rPr lang="en-US" baseline="-25000" dirty="0" smtClean="0"/>
              <a:t>2</a:t>
            </a:r>
            <a:r>
              <a:rPr lang="en-US" dirty="0" smtClean="0"/>
              <a:t>  and CO</a:t>
            </a:r>
            <a:r>
              <a:rPr lang="en-US" baseline="-25000" dirty="0" smtClean="0"/>
              <a:t>2</a:t>
            </a:r>
            <a:r>
              <a:rPr lang="en-US" dirty="0" smtClean="0"/>
              <a:t> move into and out of cells.</a:t>
            </a:r>
            <a:endParaRPr 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Cellular Respiration Video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729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 need energy to survive.</a:t>
            </a:r>
          </a:p>
          <a:p>
            <a:r>
              <a:rPr lang="en-US" b="1" dirty="0" smtClean="0"/>
              <a:t>Cellular respiration </a:t>
            </a:r>
            <a:r>
              <a:rPr lang="en-US" dirty="0" smtClean="0"/>
              <a:t>is a series of chemical reactions that convert the energy in food into a usable form of energy called </a:t>
            </a:r>
            <a:r>
              <a:rPr lang="en-US" b="1" dirty="0" smtClean="0"/>
              <a:t>ATP.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3-04 at 8.42.4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 b="15603"/>
          <a:stretch>
            <a:fillRect/>
          </a:stretch>
        </p:blipFill>
        <p:spPr>
          <a:xfrm>
            <a:off x="0" y="115468"/>
            <a:ext cx="9143999" cy="6548710"/>
          </a:xfrm>
        </p:spPr>
      </p:pic>
    </p:spTree>
    <p:extLst>
      <p:ext uri="{BB962C8B-B14F-4D97-AF65-F5344CB8AC3E}">
        <p14:creationId xmlns:p14="http://schemas.microsoft.com/office/powerpoint/2010/main" val="42669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827" y="2675467"/>
            <a:ext cx="4302474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 1: Glycolysis</a:t>
            </a:r>
          </a:p>
          <a:p>
            <a:pPr lvl="1"/>
            <a:r>
              <a:rPr lang="en-US" dirty="0" smtClean="0"/>
              <a:t>The process by which a sugar called glucose is broken down into smaller molecules.</a:t>
            </a:r>
          </a:p>
          <a:p>
            <a:pPr lvl="1"/>
            <a:r>
              <a:rPr lang="en-US" dirty="0" smtClean="0"/>
              <a:t>Some ATP is produced, some ATP is used.</a:t>
            </a:r>
          </a:p>
          <a:p>
            <a:pPr lvl="2"/>
            <a:r>
              <a:rPr lang="en-US" dirty="0" smtClean="0"/>
              <a:t>Net of 2 ATP</a:t>
            </a:r>
          </a:p>
          <a:p>
            <a:pPr lvl="1"/>
            <a:r>
              <a:rPr lang="en-US" dirty="0" smtClean="0"/>
              <a:t>The smaller molecules are used in the next step.</a:t>
            </a:r>
          </a:p>
          <a:p>
            <a:pPr lvl="2"/>
            <a:r>
              <a:rPr lang="en-US" dirty="0" smtClean="0"/>
              <a:t>Pyruvate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in the Cytoplasm</a:t>
            </a:r>
            <a:endParaRPr lang="en-US" dirty="0"/>
          </a:p>
        </p:txBody>
      </p:sp>
      <p:pic>
        <p:nvPicPr>
          <p:cNvPr id="4" name="Picture 3" descr="Screen Shot 2016-03-04 at 11.02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2747460"/>
            <a:ext cx="4711700" cy="31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43740"/>
            <a:ext cx="7408333" cy="3450696"/>
          </a:xfrm>
        </p:spPr>
        <p:txBody>
          <a:bodyPr/>
          <a:lstStyle/>
          <a:p>
            <a:r>
              <a:rPr lang="en-US" dirty="0" smtClean="0"/>
              <a:t>Step 2: Respiration</a:t>
            </a:r>
          </a:p>
          <a:p>
            <a:pPr lvl="1"/>
            <a:r>
              <a:rPr lang="en-US" dirty="0" smtClean="0"/>
              <a:t>This step uses oxygen (O</a:t>
            </a:r>
            <a:r>
              <a:rPr lang="en-US" baseline="-25000" dirty="0" smtClean="0"/>
              <a:t>2</a:t>
            </a:r>
            <a:r>
              <a:rPr lang="en-US" dirty="0" smtClean="0"/>
              <a:t> ) – aerobic process</a:t>
            </a:r>
          </a:p>
          <a:p>
            <a:pPr lvl="1"/>
            <a:r>
              <a:rPr lang="en-US" dirty="0" smtClean="0"/>
              <a:t>Large amounts of ATP (34)  are produced from the molecules (pyruvic acid) made during glycolysis.</a:t>
            </a:r>
          </a:p>
          <a:p>
            <a:pPr lvl="1"/>
            <a:r>
              <a:rPr lang="en-US" dirty="0" smtClean="0"/>
              <a:t>The byproducts are water and CO</a:t>
            </a:r>
            <a:r>
              <a:rPr lang="en-US" baseline="-25000" dirty="0" smtClean="0"/>
              <a:t>2</a:t>
            </a:r>
          </a:p>
          <a:p>
            <a:pPr lvl="1"/>
            <a:endParaRPr lang="en-US" dirty="0" smtClean="0"/>
          </a:p>
          <a:p>
            <a:pPr lvl="1"/>
            <a:endParaRPr 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in the Mitochondria</a:t>
            </a:r>
            <a:endParaRPr lang="en-US" dirty="0"/>
          </a:p>
        </p:txBody>
      </p:sp>
      <p:pic>
        <p:nvPicPr>
          <p:cNvPr id="4" name="Picture 3" descr="Screen Shot 2016-03-04 at 11.13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504"/>
            <a:ext cx="9143999" cy="32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Daily Question – On </a:t>
            </a:r>
            <a:r>
              <a:rPr lang="en-US" smtClean="0"/>
              <a:t>the front desk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6970" y="2675467"/>
            <a:ext cx="7408333" cy="3450696"/>
          </a:xfrm>
        </p:spPr>
        <p:txBody>
          <a:bodyPr/>
          <a:lstStyle/>
          <a:p>
            <a:r>
              <a:rPr lang="en-US" dirty="0" smtClean="0"/>
              <a:t>Fermentation is a reaction that eukaryotic and prokaryotic cells use to obtain energy from food when oxygen levels are low (anaerobic process).</a:t>
            </a:r>
          </a:p>
          <a:p>
            <a:r>
              <a:rPr lang="en-US" dirty="0" smtClean="0"/>
              <a:t>Fermentation will occur in the cytoplasm not the mitochondria (where cellular respiration takes place).</a:t>
            </a:r>
          </a:p>
          <a:p>
            <a:r>
              <a:rPr lang="en-US" dirty="0" smtClean="0"/>
              <a:t>Makes less ATP (energy) than cellular respiration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Fermentation with sugar video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Fermentation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3219</TotalTime>
  <Words>625</Words>
  <Application>Microsoft Macintosh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Candara</vt:lpstr>
      <vt:lpstr>Symbol</vt:lpstr>
      <vt:lpstr>Wingdings</vt:lpstr>
      <vt:lpstr>Waveform</vt:lpstr>
      <vt:lpstr>Section 2.4: Cells and Energy</vt:lpstr>
      <vt:lpstr>Daily Question</vt:lpstr>
      <vt:lpstr>PowerPoint Presentation</vt:lpstr>
      <vt:lpstr>Cellular Respiration</vt:lpstr>
      <vt:lpstr>PowerPoint Presentation</vt:lpstr>
      <vt:lpstr>Reactions in the Cytoplasm</vt:lpstr>
      <vt:lpstr>Reactions in the Mitochondria</vt:lpstr>
      <vt:lpstr>Daily Question – On the front desk</vt:lpstr>
      <vt:lpstr>Fermentation</vt:lpstr>
      <vt:lpstr>Lactic Acid Fermentation</vt:lpstr>
      <vt:lpstr>Alcoholic Fermentation</vt:lpstr>
      <vt:lpstr>Review</vt:lpstr>
      <vt:lpstr>Photosynthesis</vt:lpstr>
      <vt:lpstr>Light and Pigments</vt:lpstr>
      <vt:lpstr>Reactions in Chloroplasts</vt:lpstr>
      <vt:lpstr>Chemical Formulas</vt:lpstr>
      <vt:lpstr>Importance of Photosynthesis</vt:lpstr>
    </vt:vector>
  </TitlesOfParts>
  <Company>Oley Valley School District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2.4: Cells and Energy</dc:title>
  <dc:creator>Heather Jagielski</dc:creator>
  <cp:lastModifiedBy>hjagielski@ovsdpa.org</cp:lastModifiedBy>
  <cp:revision>30</cp:revision>
  <dcterms:created xsi:type="dcterms:W3CDTF">2016-03-04T13:38:04Z</dcterms:created>
  <dcterms:modified xsi:type="dcterms:W3CDTF">2018-05-02T11:17:52Z</dcterms:modified>
</cp:coreProperties>
</file>